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93" r:id="rId3"/>
    <p:sldId id="284" r:id="rId4"/>
    <p:sldId id="291" r:id="rId5"/>
    <p:sldId id="287" r:id="rId6"/>
    <p:sldId id="285" r:id="rId7"/>
    <p:sldId id="286" r:id="rId8"/>
    <p:sldId id="288" r:id="rId9"/>
    <p:sldId id="289" r:id="rId10"/>
    <p:sldId id="290" r:id="rId11"/>
    <p:sldId id="281" r:id="rId12"/>
    <p:sldId id="278" r:id="rId13"/>
    <p:sldId id="29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408000"/>
    <a:srgbClr val="FFCC66"/>
    <a:srgbClr val="66CCFF"/>
    <a:srgbClr val="66FFCC"/>
    <a:srgbClr val="CCFF66"/>
    <a:srgbClr val="800040"/>
    <a:srgbClr val="CC66FF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3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7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8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172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781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081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906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615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1397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980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22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51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4937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542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4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4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0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/>
              <a:t>10/8/13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0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/>
              <a:t>10/8/13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0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/>
              <a:t>10/8/13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2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6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3B9C-D7D7-7843-BDF4-F1C02976E60F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B5008-F4E2-B246-AF74-47A2956C3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5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3B9C-D7D7-7843-BDF4-F1C02976E60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B5008-F4E2-B246-AF74-47A2956C39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46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038" y="3768707"/>
            <a:ext cx="3314700" cy="2451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98" y="254271"/>
            <a:ext cx="3721985" cy="2371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138" y="208869"/>
            <a:ext cx="4417572" cy="2593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7100" y="3422650"/>
            <a:ext cx="2463800" cy="328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23910"/>
            <a:ext cx="3467100" cy="234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5707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Noteworthy Light"/>
                <a:cs typeface="Noteworthy Light"/>
              </a:rPr>
              <a:t>Welcome to Geometry!</a:t>
            </a:r>
            <a:endParaRPr lang="en-US" sz="5400" b="1" dirty="0">
              <a:solidFill>
                <a:srgbClr val="FF0000"/>
              </a:solidFill>
              <a:latin typeface="Noteworthy Light"/>
              <a:cs typeface="Noteworthy Light"/>
            </a:endParaRPr>
          </a:p>
        </p:txBody>
      </p:sp>
    </p:spTree>
    <p:extLst>
      <p:ext uri="{BB962C8B-B14F-4D97-AF65-F5344CB8AC3E}">
        <p14:creationId xmlns:p14="http://schemas.microsoft.com/office/powerpoint/2010/main" val="85067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lackletter"/>
                <a:cs typeface="Lucida Blackletter"/>
              </a:rPr>
              <a:t>Tutoring &amp; PBA’s</a:t>
            </a:r>
            <a:endParaRPr lang="en-US" dirty="0">
              <a:latin typeface="Lucida Blackletter"/>
              <a:cs typeface="Lucida Blacklette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Tutoring &amp; Office Hours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394631"/>
          </a:xfrm>
          <a:solidFill>
            <a:srgbClr val="FFFFFF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Monday E Band &amp; Thursday H Band in Room 316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</a:rPr>
              <a:t>PBA’s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750357"/>
          </a:xfrm>
          <a:solidFill>
            <a:srgbClr val="FFFFFF"/>
          </a:solidFill>
          <a:ln>
            <a:solidFill>
              <a:srgbClr val="008000"/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Two semester final examinations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Course project(s) assigned and assessed through the year based on the Mathematics Department rubric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5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How can you help your child succeed?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4912" b="-24912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CFF66"/>
                </a:solidFill>
              </a:rPr>
              <a:t>Talk to your child about his or her day</a:t>
            </a:r>
            <a:r>
              <a:rPr lang="en-US" dirty="0" smtClean="0">
                <a:solidFill>
                  <a:srgbClr val="FFFFFF"/>
                </a:solidFill>
              </a:rPr>
              <a:t>: What did you </a:t>
            </a:r>
            <a:r>
              <a:rPr lang="en-US" dirty="0" smtClean="0">
                <a:solidFill>
                  <a:schemeClr val="bg1"/>
                </a:solidFill>
              </a:rPr>
              <a:t>learn in math today? </a:t>
            </a:r>
          </a:p>
          <a:p>
            <a:r>
              <a:rPr lang="en-US" dirty="0" smtClean="0">
                <a:solidFill>
                  <a:srgbClr val="66FFCC"/>
                </a:solidFill>
              </a:rPr>
              <a:t>Check your child’s HW understanding: </a:t>
            </a:r>
            <a:r>
              <a:rPr lang="en-US" dirty="0" smtClean="0">
                <a:solidFill>
                  <a:schemeClr val="bg1"/>
                </a:solidFill>
              </a:rPr>
              <a:t>Are you understanding what you are doing or are you having problems?</a:t>
            </a:r>
          </a:p>
          <a:p>
            <a:r>
              <a:rPr lang="en-US" dirty="0" smtClean="0">
                <a:solidFill>
                  <a:srgbClr val="FFCC66"/>
                </a:solidFill>
              </a:rPr>
              <a:t>If your child is having difficulties, please encourage them to see Ms. Lozada for tutoring ASAP</a:t>
            </a:r>
            <a:endParaRPr lang="en-US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Monaco"/>
                <a:cs typeface="Monaco"/>
              </a:rPr>
              <a:t>Questions</a:t>
            </a:r>
            <a:endParaRPr lang="en-US" b="1" dirty="0">
              <a:latin typeface="Monaco"/>
              <a:cs typeface="Monaco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4672" r="-34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194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Noteworthy Light"/>
                <a:cs typeface="Noteworthy Light"/>
              </a:rPr>
              <a:t>Tonight’s Agenda</a:t>
            </a:r>
            <a:endParaRPr lang="en-US" sz="5400" dirty="0">
              <a:latin typeface="Noteworthy Light"/>
              <a:cs typeface="Noteworthy 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22086" y="1417638"/>
            <a:ext cx="4623277" cy="350759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Typical Class Day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Curriculum </a:t>
            </a:r>
            <a:r>
              <a:rPr lang="en-US" sz="1600" dirty="0" smtClean="0"/>
              <a:t>(Scope and Sequence)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Grading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Tutoring &amp; PBA’s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How can you help?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Questions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025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American Typewriter"/>
                <a:cs typeface="American Typewriter"/>
              </a:rPr>
              <a:t>Typical Class Day</a:t>
            </a:r>
            <a:endParaRPr lang="en-US" b="1" dirty="0">
              <a:solidFill>
                <a:schemeClr val="accent2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Warm-Up/Do Now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Announcements (Progress Recap)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Homework Check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Notes &amp; Examples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Team Practice Problems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Lesson Check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Homework Assignment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9878" b="-298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968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66"/>
                </a:solidFill>
                <a:latin typeface="Apple Chancery"/>
                <a:cs typeface="Apple Chancery"/>
              </a:rPr>
              <a:t>Curriculum (Scope and Sequence)</a:t>
            </a:r>
            <a:endParaRPr lang="en-US" dirty="0">
              <a:solidFill>
                <a:srgbClr val="FFCC66"/>
              </a:solidFill>
              <a:latin typeface="Apple Chancery"/>
              <a:cs typeface="Apple Chancer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4040188" cy="757237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CCFF66"/>
                </a:solidFill>
              </a:rPr>
              <a:t>Building the Foundations of Geometry (Fall Semester)</a:t>
            </a:r>
            <a:endParaRPr lang="en-US" sz="2000" dirty="0">
              <a:solidFill>
                <a:srgbClr val="CCFF6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Essentials of Geometry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Reasoning and Proof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Parallel and Perpendicular Lines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Congruent Triangles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Relationships within Triangles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7638"/>
            <a:ext cx="4041775" cy="757237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66FFCC"/>
                </a:solidFill>
              </a:rPr>
              <a:t>Extending the Foundations of Geometry (Spring Semester)</a:t>
            </a:r>
            <a:endParaRPr lang="en-US" sz="2000" dirty="0">
              <a:solidFill>
                <a:srgbClr val="66FFC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Polygons and Quadrilaterals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Similarity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Right Triangles and Trigonometry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Transformations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Surface Area &amp; Volume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Circles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Grading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90% of grade is mastery of Learning Targets:</a:t>
            </a:r>
          </a:p>
          <a:p>
            <a:r>
              <a:rPr lang="en-US" dirty="0" smtClean="0"/>
              <a:t>5% Classwork</a:t>
            </a:r>
          </a:p>
          <a:p>
            <a:r>
              <a:rPr lang="en-US" dirty="0" smtClean="0"/>
              <a:t>10% Homework</a:t>
            </a:r>
          </a:p>
          <a:p>
            <a:r>
              <a:rPr lang="en-US" dirty="0" smtClean="0"/>
              <a:t>10% Quizzes</a:t>
            </a:r>
          </a:p>
          <a:p>
            <a:r>
              <a:rPr lang="en-US" dirty="0" smtClean="0"/>
              <a:t>15% Performance Tasks/Projects</a:t>
            </a:r>
          </a:p>
          <a:p>
            <a:r>
              <a:rPr lang="en-US" dirty="0" smtClean="0"/>
              <a:t>20% Semester Final Exam</a:t>
            </a:r>
          </a:p>
          <a:p>
            <a:r>
              <a:rPr lang="en-US" dirty="0" smtClean="0"/>
              <a:t>30% Tests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800040"/>
                </a:solidFill>
              </a:rPr>
              <a:t>10% of your grade is Preparation and Participation (including attendance)</a:t>
            </a:r>
            <a:endParaRPr lang="en-US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1062" r="210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379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ENGRADE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grades are readily available on </a:t>
            </a:r>
            <a:r>
              <a:rPr lang="en-US" dirty="0" err="1" smtClean="0"/>
              <a:t>engrade.com</a:t>
            </a:r>
            <a:endParaRPr lang="en-US" dirty="0" smtClean="0"/>
          </a:p>
          <a:p>
            <a:r>
              <a:rPr lang="en-US" dirty="0" smtClean="0"/>
              <a:t>If you have not received an e-mail invite, please send me an e-mail at </a:t>
            </a:r>
            <a:r>
              <a:rPr lang="en-US" dirty="0" err="1" smtClean="0"/>
              <a:t>slozada@beaconschool.org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30653" b="-13065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1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Homework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smtClean="0">
                <a:latin typeface="American Typewriter"/>
                <a:cs typeface="American Typewriter"/>
              </a:rPr>
              <a:t>Grading (10% of average)</a:t>
            </a:r>
            <a:endParaRPr lang="en-US" sz="3200" dirty="0">
              <a:latin typeface="American Typewriter"/>
              <a:cs typeface="American Typewriter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EFFORT: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Check plus (150%): above and beyond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Check (100%): all problems attempted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Check minus (50%): incomplete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Facts to Know: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ONLY in pencil</a:t>
            </a:r>
          </a:p>
          <a:p>
            <a:r>
              <a:rPr lang="en-US" dirty="0" smtClean="0"/>
              <a:t>Nightly homework always due the following class period</a:t>
            </a:r>
          </a:p>
          <a:p>
            <a:r>
              <a:rPr lang="en-US" dirty="0" smtClean="0"/>
              <a:t>NO LATE HW accepted (if you are late to class then your </a:t>
            </a:r>
            <a:r>
              <a:rPr lang="en-US" dirty="0" err="1" smtClean="0"/>
              <a:t>hw</a:t>
            </a:r>
            <a:r>
              <a:rPr lang="en-US" dirty="0" smtClean="0"/>
              <a:t> is late)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66326">
            <a:off x="7199249" y="508878"/>
            <a:ext cx="1616986" cy="20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3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rker Felt"/>
                <a:cs typeface="Marker Felt"/>
              </a:rPr>
              <a:t>Performance Tasks/Projects</a:t>
            </a:r>
            <a:endParaRPr lang="en-US" dirty="0">
              <a:latin typeface="Marker Felt"/>
              <a:cs typeface="Marker Fe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Grading (15% of average)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Analytic Holistic Rubric</a:t>
            </a:r>
          </a:p>
          <a:p>
            <a:r>
              <a:rPr lang="en-US" dirty="0" smtClean="0"/>
              <a:t>Developing Autonomy</a:t>
            </a:r>
          </a:p>
          <a:p>
            <a:r>
              <a:rPr lang="en-US" dirty="0" smtClean="0"/>
              <a:t>Solution Process </a:t>
            </a:r>
          </a:p>
          <a:p>
            <a:r>
              <a:rPr lang="en-US" dirty="0" smtClean="0"/>
              <a:t>Conclusion/Answer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-5662" r="-5662"/>
          <a:stretch>
            <a:fillRect/>
          </a:stretch>
        </p:blipFill>
        <p:spPr>
          <a:xfrm>
            <a:off x="4645025" y="1417638"/>
            <a:ext cx="4041775" cy="4708525"/>
          </a:xfrm>
        </p:spPr>
      </p:pic>
    </p:spTree>
    <p:extLst>
      <p:ext uri="{BB962C8B-B14F-4D97-AF65-F5344CB8AC3E}">
        <p14:creationId xmlns:p14="http://schemas.microsoft.com/office/powerpoint/2010/main" val="362259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oteworthy Light"/>
                <a:cs typeface="Noteworthy Light"/>
              </a:rPr>
              <a:t>Exams</a:t>
            </a:r>
            <a:endParaRPr lang="en-US" b="1" dirty="0">
              <a:latin typeface="Noteworthy Light"/>
              <a:cs typeface="Noteworthy Ligh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9688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Grading (30% of average)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032000"/>
            <a:ext cx="4040188" cy="4094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ACCURACY:</a:t>
            </a:r>
          </a:p>
          <a:p>
            <a:r>
              <a:rPr lang="en-US" dirty="0" smtClean="0"/>
              <a:t>Organized by learning target to assess your child’s progress on the Common Core Learning Standards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</a:rPr>
              <a:t>REMEDIATION:</a:t>
            </a:r>
          </a:p>
          <a:p>
            <a:r>
              <a:rPr lang="en-US" dirty="0" smtClean="0"/>
              <a:t>TUTORING</a:t>
            </a:r>
          </a:p>
          <a:p>
            <a:r>
              <a:rPr lang="en-US" dirty="0" smtClean="0"/>
              <a:t>Extra practice problem packet to remediate and solidify concepts (project grade)</a:t>
            </a:r>
          </a:p>
          <a:p>
            <a:r>
              <a:rPr lang="en-US" dirty="0" smtClean="0"/>
              <a:t>Exam corrections in class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-5482" r="-5482"/>
          <a:stretch>
            <a:fillRect/>
          </a:stretch>
        </p:blipFill>
        <p:spPr>
          <a:xfrm>
            <a:off x="4645025" y="1417638"/>
            <a:ext cx="4041775" cy="4708525"/>
          </a:xfrm>
        </p:spPr>
      </p:pic>
    </p:spTree>
    <p:extLst>
      <p:ext uri="{BB962C8B-B14F-4D97-AF65-F5344CB8AC3E}">
        <p14:creationId xmlns:p14="http://schemas.microsoft.com/office/powerpoint/2010/main" val="2586861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419</Words>
  <Application>Microsoft Macintosh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Welcome to Geometry!</vt:lpstr>
      <vt:lpstr>Tonight’s Agenda</vt:lpstr>
      <vt:lpstr>Typical Class Day</vt:lpstr>
      <vt:lpstr>Curriculum (Scope and Sequence)</vt:lpstr>
      <vt:lpstr>Grading</vt:lpstr>
      <vt:lpstr>ENGRADE</vt:lpstr>
      <vt:lpstr>Homework</vt:lpstr>
      <vt:lpstr>Performance Tasks/Projects</vt:lpstr>
      <vt:lpstr>Exams</vt:lpstr>
      <vt:lpstr>Tutoring &amp; PBA’s</vt:lpstr>
      <vt:lpstr>How can you help your child succeed?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Algebra 1!</dc:title>
  <dc:creator>Samantha Lozada</dc:creator>
  <cp:lastModifiedBy>Samantha Lozada</cp:lastModifiedBy>
  <cp:revision>58</cp:revision>
  <dcterms:created xsi:type="dcterms:W3CDTF">2013-08-08T21:36:51Z</dcterms:created>
  <dcterms:modified xsi:type="dcterms:W3CDTF">2013-10-08T20:22:49Z</dcterms:modified>
</cp:coreProperties>
</file>